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4" r:id="rId9"/>
    <p:sldId id="28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807B1-736B-40EB-9393-1ACE6E2586CC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DAB30-FB22-4B45-A7B5-5535FFCEA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20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D70D5BA-1739-43DC-905C-B0EB559C842A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000" smtClean="0">
              <a:latin typeface="Arial" charset="0"/>
              <a:cs typeface="Arial Unicode MS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2636913"/>
            <a:ext cx="7772400" cy="34563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625" y="360363"/>
            <a:ext cx="2122487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0436" y="2492375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Осуществление государственного контроля в области семян с/х растений и в пунктах пропуска через госграницу РФ в соответствии с ФЗ «О семеноводстве».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632" y="4860712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Государственный </a:t>
            </a:r>
            <a:r>
              <a:rPr lang="ru-RU" sz="2400" b="1" smtClean="0"/>
              <a:t>инспектор </a:t>
            </a:r>
          </a:p>
          <a:p>
            <a:pPr algn="ctr"/>
            <a:r>
              <a:rPr lang="ru-RU" sz="2400" b="1" smtClean="0"/>
              <a:t>Тюрикова</a:t>
            </a:r>
            <a:r>
              <a:rPr lang="ru-RU" sz="2400" b="1" dirty="0" smtClean="0"/>
              <a:t> Ольга Валентиновна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2" y="980728"/>
            <a:ext cx="8170167" cy="4824536"/>
          </a:xfrm>
        </p:spPr>
        <p:txBody>
          <a:bodyPr>
            <a:noAutofit/>
          </a:bodyPr>
          <a:lstStyle/>
          <a:p>
            <a:r>
              <a:rPr lang="ru-RU" sz="1300" i="1" cap="none" dirty="0" smtClean="0">
                <a:latin typeface="+mn-lt"/>
                <a:cs typeface="Times New Roman" pitchFamily="18" charset="0"/>
              </a:rPr>
              <a:t/>
            </a:r>
            <a:br>
              <a:rPr lang="ru-RU" sz="1300" i="1" cap="none" dirty="0" smtClean="0">
                <a:latin typeface="+mn-lt"/>
                <a:cs typeface="Times New Roman" pitchFamily="18" charset="0"/>
              </a:rPr>
            </a:br>
            <a:r>
              <a:rPr lang="ru-RU" sz="1300" cap="none" dirty="0" smtClean="0">
                <a:latin typeface="+mn-lt"/>
              </a:rPr>
              <a:t/>
            </a:r>
            <a:br>
              <a:rPr lang="ru-RU" sz="1300" cap="none" dirty="0" smtClean="0">
                <a:latin typeface="+mn-lt"/>
              </a:rPr>
            </a:br>
            <a:r>
              <a:rPr lang="ru-RU" sz="1300" b="1" cap="none" dirty="0" smtClean="0">
                <a:latin typeface="+mn-lt"/>
              </a:rPr>
              <a:t/>
            </a:r>
            <a:br>
              <a:rPr lang="ru-RU" sz="1300" b="1" cap="none" dirty="0" smtClean="0">
                <a:latin typeface="+mn-lt"/>
              </a:rPr>
            </a:br>
            <a:endParaRPr lang="ru-RU" sz="1300" b="1" cap="none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6165304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3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0747" y="548680"/>
            <a:ext cx="8177818" cy="5400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Предмет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соблюдение </a:t>
            </a:r>
            <a:r>
              <a:rPr lang="ru-RU" dirty="0">
                <a:solidFill>
                  <a:schemeClr val="tx1"/>
                </a:solidFill>
              </a:rPr>
              <a:t>установленных Федеральным законом «О семеноводстве</a:t>
            </a:r>
            <a:r>
              <a:rPr lang="ru-RU" dirty="0" smtClean="0">
                <a:solidFill>
                  <a:schemeClr val="tx1"/>
                </a:solidFill>
              </a:rPr>
              <a:t>» № 454-ФЗ от 30.12.2021 года, </a:t>
            </a:r>
            <a:r>
              <a:rPr lang="ru-RU" dirty="0">
                <a:solidFill>
                  <a:schemeClr val="tx1"/>
                </a:solidFill>
              </a:rPr>
              <a:t>Федеральным законом «О государственном регулировании в области генно-инженерной </a:t>
            </a:r>
            <a:r>
              <a:rPr lang="ru-RU" dirty="0" smtClean="0">
                <a:solidFill>
                  <a:schemeClr val="tx1"/>
                </a:solidFill>
              </a:rPr>
              <a:t>деятельности» </a:t>
            </a:r>
            <a:r>
              <a:rPr lang="ru-RU" dirty="0">
                <a:solidFill>
                  <a:schemeClr val="tx1"/>
                </a:solidFill>
              </a:rPr>
              <a:t>№</a:t>
            </a:r>
            <a:r>
              <a:rPr lang="en-US" dirty="0">
                <a:solidFill>
                  <a:schemeClr val="tx1"/>
                </a:solidFill>
              </a:rPr>
              <a:t> 86-</a:t>
            </a:r>
            <a:r>
              <a:rPr lang="ru-RU" dirty="0">
                <a:solidFill>
                  <a:schemeClr val="tx1"/>
                </a:solidFill>
              </a:rPr>
              <a:t>ФЗ </a:t>
            </a:r>
            <a:r>
              <a:rPr lang="ru-RU" dirty="0" smtClean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05.07.1996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принимаемыми вместе  с ними иными нормативными  правовыми актами обязательных требований: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 а) к сортовым и посевным качествам семян сельскохозяйственных растений;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б) к производству, транспортировке и реализации семян сельскохозяйственных растений;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в) к соблюдению запретов, ограничений, связанных с ввозом на территорию Российской Федерации и выращиванием на территории РФ семян сельскохозяйственных растений (посадочного материала), генетическая программа которых изменена с использованием методов генной инженерии и которые содержат генно-инженерный материал, внесение которого  не может являться результатом природных (естественных) процессов.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51912" y="59492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2" y="980728"/>
            <a:ext cx="8170167" cy="4824536"/>
          </a:xfrm>
        </p:spPr>
        <p:txBody>
          <a:bodyPr>
            <a:noAutofit/>
          </a:bodyPr>
          <a:lstStyle/>
          <a:p>
            <a:r>
              <a:rPr lang="ru-RU" sz="1300" i="1" cap="none" dirty="0" smtClean="0">
                <a:latin typeface="+mn-lt"/>
                <a:cs typeface="Times New Roman" pitchFamily="18" charset="0"/>
              </a:rPr>
              <a:t/>
            </a:r>
            <a:br>
              <a:rPr lang="ru-RU" sz="1300" i="1" cap="none" dirty="0" smtClean="0">
                <a:latin typeface="+mn-lt"/>
                <a:cs typeface="Times New Roman" pitchFamily="18" charset="0"/>
              </a:rPr>
            </a:br>
            <a:r>
              <a:rPr lang="ru-RU" sz="1300" cap="none" dirty="0" smtClean="0">
                <a:latin typeface="+mn-lt"/>
              </a:rPr>
              <a:t/>
            </a:r>
            <a:br>
              <a:rPr lang="ru-RU" sz="1300" cap="none" dirty="0" smtClean="0">
                <a:latin typeface="+mn-lt"/>
              </a:rPr>
            </a:br>
            <a:r>
              <a:rPr lang="ru-RU" sz="1300" b="1" cap="none" dirty="0" smtClean="0">
                <a:latin typeface="+mn-lt"/>
              </a:rPr>
              <a:t/>
            </a:r>
            <a:br>
              <a:rPr lang="ru-RU" sz="1300" b="1" cap="none" dirty="0" smtClean="0">
                <a:latin typeface="+mn-lt"/>
              </a:rPr>
            </a:br>
            <a:endParaRPr lang="ru-RU" sz="1300" b="1" cap="none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6165304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3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87387" y="620688"/>
            <a:ext cx="8177818" cy="47525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Объект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а) деятельность, действия (бездействия) граждан  и организаций в области семеноводства, включающая в себя ввоз в РФ, производство, реализацию и </a:t>
            </a:r>
            <a:r>
              <a:rPr lang="ru-RU" dirty="0" smtClean="0">
                <a:solidFill>
                  <a:schemeClr val="tx1"/>
                </a:solidFill>
              </a:rPr>
              <a:t>транспортировка  </a:t>
            </a:r>
            <a:r>
              <a:rPr lang="ru-RU" dirty="0">
                <a:solidFill>
                  <a:schemeClr val="tx1"/>
                </a:solidFill>
              </a:rPr>
              <a:t>семян сельскохозяйственных растений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б) результаты деятельности граждан и организаций, в том числе продукция (товары), работы и услуги, которым предъявляются обязательные требования (семена, посевы с/х растений, документы, удостоверяющие сортовые и посевные качества семян с/х растений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в) здания, помещения, сооружения, территории, земельные и лесные участки, транспортные средства и другие объекты, к которым предъявляются обязательные требования в области семеноводства в отношении семян с/х растений.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51912" y="59492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78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2" y="980728"/>
            <a:ext cx="8170167" cy="4824536"/>
          </a:xfrm>
        </p:spPr>
        <p:txBody>
          <a:bodyPr>
            <a:noAutofit/>
          </a:bodyPr>
          <a:lstStyle/>
          <a:p>
            <a:r>
              <a:rPr lang="ru-RU" sz="1300" i="1" cap="none" dirty="0" smtClean="0">
                <a:latin typeface="+mn-lt"/>
                <a:cs typeface="Times New Roman" pitchFamily="18" charset="0"/>
              </a:rPr>
              <a:t/>
            </a:r>
            <a:br>
              <a:rPr lang="ru-RU" sz="1300" i="1" cap="none" dirty="0" smtClean="0">
                <a:latin typeface="+mn-lt"/>
                <a:cs typeface="Times New Roman" pitchFamily="18" charset="0"/>
              </a:rPr>
            </a:br>
            <a:r>
              <a:rPr lang="ru-RU" sz="1300" cap="none" dirty="0" smtClean="0">
                <a:latin typeface="+mn-lt"/>
              </a:rPr>
              <a:t/>
            </a:r>
            <a:br>
              <a:rPr lang="ru-RU" sz="1300" cap="none" dirty="0" smtClean="0">
                <a:latin typeface="+mn-lt"/>
              </a:rPr>
            </a:br>
            <a:r>
              <a:rPr lang="ru-RU" sz="1300" b="1" cap="none" dirty="0" smtClean="0">
                <a:latin typeface="+mn-lt"/>
              </a:rPr>
              <a:t/>
            </a:r>
            <a:br>
              <a:rPr lang="ru-RU" sz="1300" b="1" cap="none" dirty="0" smtClean="0">
                <a:latin typeface="+mn-lt"/>
              </a:rPr>
            </a:br>
            <a:endParaRPr lang="ru-RU" sz="1300" b="1" cap="none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6165304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3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0747" y="548680"/>
            <a:ext cx="8177818" cy="5400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Критерии отнесения к категории риска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для объектов </a:t>
            </a:r>
            <a:r>
              <a:rPr lang="ru-RU" dirty="0">
                <a:solidFill>
                  <a:schemeClr val="tx1"/>
                </a:solidFill>
              </a:rPr>
              <a:t>государственного контроля, в отношении которых ранее проводились контрольные мероприятия, - анализ результатов предыдущих контрольных (надзорных) мероприятий согласно критериям риска и их детализации;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информация</a:t>
            </a:r>
            <a:r>
              <a:rPr lang="ru-RU" dirty="0">
                <a:solidFill>
                  <a:schemeClr val="tx1"/>
                </a:solidFill>
              </a:rPr>
              <a:t>, полученная в ходе межведомственного взаимодействия и (или) обязательного профилактического визита;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выявление </a:t>
            </a:r>
            <a:r>
              <a:rPr lang="ru-RU" dirty="0">
                <a:solidFill>
                  <a:schemeClr val="tx1"/>
                </a:solidFill>
              </a:rPr>
              <a:t>нарушений законодательства РФ в области семеноводства в отношении семян с/х растений при проведении контрольных (надзорных) мероприятий является для пересмотра категории риска объектов государственного контроля;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контролируемые </a:t>
            </a:r>
            <a:r>
              <a:rPr lang="ru-RU" dirty="0">
                <a:solidFill>
                  <a:schemeClr val="tx1"/>
                </a:solidFill>
              </a:rPr>
              <a:t>лица, приступившие к осуществлению деятельности по ввозу семян сельскохозяйственных растений на территорию РФ , реализацию семян с/х </a:t>
            </a:r>
            <a:r>
              <a:rPr lang="ru-RU" dirty="0" smtClean="0">
                <a:solidFill>
                  <a:schemeClr val="tx1"/>
                </a:solidFill>
              </a:rPr>
              <a:t>растений.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работы </a:t>
            </a:r>
            <a:r>
              <a:rPr lang="ru-RU" dirty="0">
                <a:solidFill>
                  <a:schemeClr val="tx1"/>
                </a:solidFill>
              </a:rPr>
              <a:t>связанные  с производством семян с/х растений при проведении профилактического визита.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51912" y="59492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78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2" y="980728"/>
            <a:ext cx="8170167" cy="4824536"/>
          </a:xfrm>
        </p:spPr>
        <p:txBody>
          <a:bodyPr>
            <a:noAutofit/>
          </a:bodyPr>
          <a:lstStyle/>
          <a:p>
            <a:r>
              <a:rPr lang="ru-RU" sz="1300" i="1" cap="none" dirty="0" smtClean="0">
                <a:latin typeface="+mn-lt"/>
                <a:cs typeface="Times New Roman" pitchFamily="18" charset="0"/>
              </a:rPr>
              <a:t/>
            </a:r>
            <a:br>
              <a:rPr lang="ru-RU" sz="1300" i="1" cap="none" dirty="0" smtClean="0">
                <a:latin typeface="+mn-lt"/>
                <a:cs typeface="Times New Roman" pitchFamily="18" charset="0"/>
              </a:rPr>
            </a:br>
            <a:r>
              <a:rPr lang="ru-RU" sz="1300" cap="none" dirty="0" smtClean="0">
                <a:latin typeface="+mn-lt"/>
              </a:rPr>
              <a:t/>
            </a:r>
            <a:br>
              <a:rPr lang="ru-RU" sz="1300" cap="none" dirty="0" smtClean="0">
                <a:latin typeface="+mn-lt"/>
              </a:rPr>
            </a:br>
            <a:r>
              <a:rPr lang="ru-RU" sz="1300" b="1" cap="none" dirty="0" smtClean="0">
                <a:latin typeface="+mn-lt"/>
              </a:rPr>
              <a:t/>
            </a:r>
            <a:br>
              <a:rPr lang="ru-RU" sz="1300" b="1" cap="none" dirty="0" smtClean="0">
                <a:latin typeface="+mn-lt"/>
              </a:rPr>
            </a:br>
            <a:endParaRPr lang="ru-RU" sz="1300" b="1" cap="none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6165304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3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10543" y="332656"/>
            <a:ext cx="8345425" cy="44918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Контрольные (надзорные) мероприятия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Выездное обследование, </a:t>
            </a:r>
            <a:r>
              <a:rPr lang="ru-RU" dirty="0">
                <a:solidFill>
                  <a:schemeClr val="tx1"/>
                </a:solidFill>
              </a:rPr>
              <a:t>которое проводится уполномоченным должностным лицом в целях визуальной оценки соблюдения контролируемым лицом обязательных требований.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осмотр;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отбор проб (образцов);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инструментальное </a:t>
            </a:r>
            <a:r>
              <a:rPr lang="ru-RU" dirty="0" smtClean="0">
                <a:solidFill>
                  <a:schemeClr val="tx1"/>
                </a:solidFill>
              </a:rPr>
              <a:t>обследование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 с применением видеозаписи);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экспертиза.</a:t>
            </a:r>
          </a:p>
          <a:p>
            <a:endParaRPr lang="ru-RU" dirty="0"/>
          </a:p>
        </p:txBody>
      </p:sp>
      <p:pic>
        <p:nvPicPr>
          <p:cNvPr id="1026" name="Picture 2" descr="Вот те на! Фальшивкой оказались семе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484" y="3042337"/>
            <a:ext cx="4364676" cy="290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51912" y="59492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78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2" y="980728"/>
            <a:ext cx="8170167" cy="4824536"/>
          </a:xfrm>
        </p:spPr>
        <p:txBody>
          <a:bodyPr>
            <a:noAutofit/>
          </a:bodyPr>
          <a:lstStyle/>
          <a:p>
            <a:r>
              <a:rPr lang="ru-RU" sz="1300" i="1" cap="none" dirty="0" smtClean="0">
                <a:latin typeface="+mn-lt"/>
                <a:cs typeface="Times New Roman" pitchFamily="18" charset="0"/>
              </a:rPr>
              <a:t/>
            </a:r>
            <a:br>
              <a:rPr lang="ru-RU" sz="1300" i="1" cap="none" dirty="0" smtClean="0">
                <a:latin typeface="+mn-lt"/>
                <a:cs typeface="Times New Roman" pitchFamily="18" charset="0"/>
              </a:rPr>
            </a:br>
            <a:r>
              <a:rPr lang="ru-RU" sz="1300" cap="none" dirty="0" smtClean="0">
                <a:latin typeface="+mn-lt"/>
              </a:rPr>
              <a:t/>
            </a:r>
            <a:br>
              <a:rPr lang="ru-RU" sz="1300" cap="none" dirty="0" smtClean="0">
                <a:latin typeface="+mn-lt"/>
              </a:rPr>
            </a:br>
            <a:r>
              <a:rPr lang="ru-RU" sz="1300" b="1" cap="none" dirty="0" smtClean="0">
                <a:latin typeface="+mn-lt"/>
              </a:rPr>
              <a:t/>
            </a:r>
            <a:br>
              <a:rPr lang="ru-RU" sz="1300" b="1" cap="none" dirty="0" smtClean="0">
                <a:latin typeface="+mn-lt"/>
              </a:rPr>
            </a:br>
            <a:endParaRPr lang="ru-RU" sz="1300" b="1" cap="none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6165304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3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87387" y="404664"/>
            <a:ext cx="8143701" cy="309634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Виды профилактических мероприятий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- информирование;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- обобщение правоприменительной практики;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-объявление предостережения;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- консультирование;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-профилактический визит.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72" y="3645024"/>
            <a:ext cx="7265615" cy="186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351912" y="59492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78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2" y="980728"/>
            <a:ext cx="8170167" cy="4824536"/>
          </a:xfrm>
        </p:spPr>
        <p:txBody>
          <a:bodyPr>
            <a:noAutofit/>
          </a:bodyPr>
          <a:lstStyle/>
          <a:p>
            <a:r>
              <a:rPr lang="ru-RU" sz="1300" i="1" cap="none" dirty="0" smtClean="0">
                <a:latin typeface="+mn-lt"/>
                <a:cs typeface="Times New Roman" pitchFamily="18" charset="0"/>
              </a:rPr>
              <a:t/>
            </a:r>
            <a:br>
              <a:rPr lang="ru-RU" sz="1300" i="1" cap="none" dirty="0" smtClean="0">
                <a:latin typeface="+mn-lt"/>
                <a:cs typeface="Times New Roman" pitchFamily="18" charset="0"/>
              </a:rPr>
            </a:br>
            <a:r>
              <a:rPr lang="ru-RU" sz="1300" cap="none" dirty="0" smtClean="0">
                <a:latin typeface="+mn-lt"/>
              </a:rPr>
              <a:t/>
            </a:r>
            <a:br>
              <a:rPr lang="ru-RU" sz="1300" cap="none" dirty="0" smtClean="0">
                <a:latin typeface="+mn-lt"/>
              </a:rPr>
            </a:br>
            <a:r>
              <a:rPr lang="ru-RU" sz="1300" b="1" cap="none" dirty="0" smtClean="0">
                <a:latin typeface="+mn-lt"/>
              </a:rPr>
              <a:t/>
            </a:r>
            <a:br>
              <a:rPr lang="ru-RU" sz="1300" b="1" cap="none" dirty="0" smtClean="0">
                <a:latin typeface="+mn-lt"/>
              </a:rPr>
            </a:br>
            <a:endParaRPr lang="ru-RU" sz="1300" b="1" cap="none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6165304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3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0747" y="548680"/>
            <a:ext cx="8177818" cy="54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Постановлением </a:t>
            </a:r>
            <a:r>
              <a:rPr lang="ru-RU" dirty="0">
                <a:solidFill>
                  <a:schemeClr val="tx1"/>
                </a:solidFill>
              </a:rPr>
              <a:t>от 03.04.2023 №532  «Об утверждении Правил осуществления федерального государственного контроля в области семеноводства в отношении семян с/х растений в пунктах пропуска через Государственную границу РФ осуществляется Федеральной таможенной службой  и Федеральной службой  по ветеринарному и фитосанитарному надзору.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Ввоз </a:t>
            </a:r>
            <a:r>
              <a:rPr lang="ru-RU" dirty="0">
                <a:solidFill>
                  <a:schemeClr val="tx1"/>
                </a:solidFill>
              </a:rPr>
              <a:t>в РФ семян с/х растений допускается при наличии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 а) оформленных документов, содержащих сведения о показателях сортовых и посевных (посадочных) качеств семян сельскохозяйственных растений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б)генетических паспортов на сорта или гибриды с/х растений.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51912" y="59492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7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78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2" y="980728"/>
            <a:ext cx="8170167" cy="4824536"/>
          </a:xfrm>
        </p:spPr>
        <p:txBody>
          <a:bodyPr>
            <a:noAutofit/>
          </a:bodyPr>
          <a:lstStyle/>
          <a:p>
            <a:r>
              <a:rPr lang="ru-RU" sz="1300" i="1" cap="none" dirty="0" smtClean="0">
                <a:latin typeface="+mn-lt"/>
                <a:cs typeface="Times New Roman" pitchFamily="18" charset="0"/>
              </a:rPr>
              <a:t/>
            </a:r>
            <a:br>
              <a:rPr lang="ru-RU" sz="1300" i="1" cap="none" dirty="0" smtClean="0">
                <a:latin typeface="+mn-lt"/>
                <a:cs typeface="Times New Roman" pitchFamily="18" charset="0"/>
              </a:rPr>
            </a:br>
            <a:r>
              <a:rPr lang="ru-RU" sz="1300" cap="none" dirty="0" smtClean="0">
                <a:latin typeface="+mn-lt"/>
              </a:rPr>
              <a:t/>
            </a:r>
            <a:br>
              <a:rPr lang="ru-RU" sz="1300" cap="none" dirty="0" smtClean="0">
                <a:latin typeface="+mn-lt"/>
              </a:rPr>
            </a:br>
            <a:r>
              <a:rPr lang="ru-RU" sz="1300" b="1" cap="none" dirty="0" smtClean="0">
                <a:latin typeface="+mn-lt"/>
              </a:rPr>
              <a:t/>
            </a:r>
            <a:br>
              <a:rPr lang="ru-RU" sz="1300" b="1" cap="none" dirty="0" smtClean="0">
                <a:latin typeface="+mn-lt"/>
              </a:rPr>
            </a:br>
            <a:endParaRPr lang="ru-RU" sz="1300" b="1" cap="none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6165304"/>
            <a:ext cx="457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3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3" y="5949280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926331" y="6487442"/>
            <a:ext cx="8001645" cy="1588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926331" y="6601742"/>
            <a:ext cx="8001645" cy="0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91162" y="404664"/>
            <a:ext cx="8143701" cy="30963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Порядок </a:t>
            </a:r>
            <a:r>
              <a:rPr lang="ru-RU" sz="2400" b="1" dirty="0">
                <a:solidFill>
                  <a:schemeClr val="tx1"/>
                </a:solidFill>
              </a:rPr>
              <a:t>введения временных ограничений на ввоз семян с/х растений в </a:t>
            </a:r>
            <a:r>
              <a:rPr lang="ru-RU" sz="2400" b="1" dirty="0" smtClean="0">
                <a:solidFill>
                  <a:schemeClr val="tx1"/>
                </a:solidFill>
              </a:rPr>
              <a:t>Российскую </a:t>
            </a:r>
            <a:r>
              <a:rPr lang="ru-RU" sz="2400" b="1" dirty="0">
                <a:solidFill>
                  <a:schemeClr val="tx1"/>
                </a:solidFill>
              </a:rPr>
              <a:t>Федерацию. 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Решение </a:t>
            </a:r>
            <a:r>
              <a:rPr lang="ru-RU" dirty="0">
                <a:solidFill>
                  <a:schemeClr val="tx1"/>
                </a:solidFill>
              </a:rPr>
              <a:t>о введении временных ограничений на ввоз семян с/х растений в РФ принимается уполномоченным органом в случае получения информации о производстве на всей территории иностранного государства или её части, территориальных групп иностранных государств или расположенных на их территориях организациях генно-инженерно-модифицированных с/х </a:t>
            </a:r>
            <a:r>
              <a:rPr lang="ru-RU" dirty="0" smtClean="0">
                <a:solidFill>
                  <a:schemeClr val="tx1"/>
                </a:solidFill>
              </a:rPr>
              <a:t>растений</a:t>
            </a:r>
            <a:r>
              <a:rPr lang="ru-RU" dirty="0">
                <a:solidFill>
                  <a:schemeClr val="tx1"/>
                </a:solidFill>
              </a:rPr>
              <a:t>, представляющих угрозу биологической безопасности РФ.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51912" y="5949280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  <p:pic>
        <p:nvPicPr>
          <p:cNvPr id="3076" name="Picture 4" descr="Большие мешки с семенами риса на фоне вилочного погрузчика | Премиум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58" y="3606079"/>
            <a:ext cx="4061372" cy="270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7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" y="6027034"/>
            <a:ext cx="830880" cy="8309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842401" y="6515244"/>
            <a:ext cx="7944480" cy="1441"/>
          </a:xfrm>
          <a:prstGeom prst="line">
            <a:avLst/>
          </a:prstGeom>
          <a:noFill/>
          <a:ln w="88920">
            <a:solidFill>
              <a:srgbClr val="008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842401" y="6618935"/>
            <a:ext cx="7944480" cy="1441"/>
          </a:xfrm>
          <a:prstGeom prst="line">
            <a:avLst/>
          </a:prstGeom>
          <a:noFill/>
          <a:ln w="38160">
            <a:solidFill>
              <a:srgbClr val="008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904" y="643744"/>
            <a:ext cx="1946880" cy="2137184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070081" y="620706"/>
            <a:ext cx="5372640" cy="2203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 anchor="b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ru-RU" sz="1900" b="1" dirty="0">
                <a:solidFill>
                  <a:srgbClr val="214527"/>
                </a:solidFill>
              </a:rPr>
              <a:t>Федеральная служба по ветеринарному </a:t>
            </a:r>
            <a:br>
              <a:rPr lang="ru-RU" sz="1900" b="1" dirty="0">
                <a:solidFill>
                  <a:srgbClr val="214527"/>
                </a:solidFill>
              </a:rPr>
            </a:br>
            <a:r>
              <a:rPr lang="ru-RU" sz="1900" b="1" dirty="0">
                <a:solidFill>
                  <a:srgbClr val="214527"/>
                </a:solidFill>
              </a:rPr>
              <a:t> и фитосанитарному надзору</a:t>
            </a:r>
            <a:br>
              <a:rPr lang="ru-RU" sz="1900" b="1" dirty="0">
                <a:solidFill>
                  <a:srgbClr val="214527"/>
                </a:solidFill>
              </a:rPr>
            </a:br>
            <a:r>
              <a:rPr lang="ru-RU" sz="1900" b="1" dirty="0">
                <a:solidFill>
                  <a:srgbClr val="214527"/>
                </a:solidFill>
              </a:rPr>
              <a:t/>
            </a:r>
            <a:br>
              <a:rPr lang="ru-RU" sz="1900" b="1" dirty="0">
                <a:solidFill>
                  <a:srgbClr val="214527"/>
                </a:solidFill>
              </a:rPr>
            </a:br>
            <a:r>
              <a:rPr lang="ru-RU" sz="1900" b="1" dirty="0">
                <a:solidFill>
                  <a:srgbClr val="214527"/>
                </a:solidFill>
              </a:rPr>
              <a:t> Управление Россельхознадзора </a:t>
            </a:r>
            <a:endParaRPr lang="ru-RU" sz="1900" b="1" dirty="0" smtClean="0">
              <a:solidFill>
                <a:srgbClr val="214527"/>
              </a:solidFill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ru-RU" sz="1900" b="1" dirty="0" smtClean="0">
                <a:solidFill>
                  <a:srgbClr val="214527"/>
                </a:solidFill>
              </a:rPr>
              <a:t>по </a:t>
            </a:r>
            <a:r>
              <a:rPr lang="ru-RU" sz="1900" b="1" dirty="0">
                <a:solidFill>
                  <a:srgbClr val="214527"/>
                </a:solidFill>
              </a:rPr>
              <a:t>Республике Карелия,</a:t>
            </a:r>
            <a:br>
              <a:rPr lang="ru-RU" sz="1900" b="1" dirty="0">
                <a:solidFill>
                  <a:srgbClr val="214527"/>
                </a:solidFill>
              </a:rPr>
            </a:br>
            <a:r>
              <a:rPr lang="ru-RU" sz="1900" b="1" dirty="0">
                <a:solidFill>
                  <a:srgbClr val="214527"/>
                </a:solidFill>
              </a:rPr>
              <a:t> Архангельской области </a:t>
            </a:r>
            <a:endParaRPr lang="ru-RU" sz="1900" b="1" dirty="0" smtClean="0">
              <a:solidFill>
                <a:srgbClr val="214527"/>
              </a:solidFill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ru-RU" sz="1900" b="1" dirty="0" smtClean="0">
                <a:solidFill>
                  <a:srgbClr val="214527"/>
                </a:solidFill>
              </a:rPr>
              <a:t>и Ненецкому </a:t>
            </a:r>
            <a:r>
              <a:rPr lang="ru-RU" sz="1900" b="1" dirty="0">
                <a:solidFill>
                  <a:srgbClr val="214527"/>
                </a:solidFill>
              </a:rPr>
              <a:t>автономному округу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849600" y="3861048"/>
            <a:ext cx="7581600" cy="69799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4000" b="1" dirty="0">
                <a:solidFill>
                  <a:srgbClr val="214527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607</Words>
  <Application>Microsoft Office PowerPoint</Application>
  <PresentationFormat>Экран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</vt:lpstr>
      <vt:lpstr>   </vt:lpstr>
      <vt:lpstr>   </vt:lpstr>
      <vt:lpstr>   </vt:lpstr>
      <vt:lpstr>   </vt:lpstr>
      <vt:lpstr>   </vt:lpstr>
      <vt:lpstr>   </vt:lpstr>
      <vt:lpstr>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правоприменительной практики  контрольно-надзорной деятельности  Управления Россельхознадзора по Республике Карелия, Архангельской области и Ненецкому автономному округу  в области карантина растений, качества и безопасности зерна и продуктов его переработки, сортового и семенного контроля За 9 месяцев 2018 года </dc:title>
  <cp:lastModifiedBy>USER</cp:lastModifiedBy>
  <cp:revision>270</cp:revision>
  <dcterms:modified xsi:type="dcterms:W3CDTF">2024-01-31T06:46:44Z</dcterms:modified>
</cp:coreProperties>
</file>